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60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6CB6D2-5B67-F5A4-C7F2-7369A9335EF8}" v="57" dt="2025-01-06T19:12:58.9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4699"/>
  </p:normalViewPr>
  <p:slideViewPr>
    <p:cSldViewPr>
      <p:cViewPr varScale="1">
        <p:scale>
          <a:sx n="89" d="100"/>
          <a:sy n="89" d="100"/>
        </p:scale>
        <p:origin x="466" y="11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5666F-C08D-48F4-8936-5C9AC563AC55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BCFF5-B581-4704-9708-7177601B0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50848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D339E-FF0D-4143-AC21-608101BDEA8E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EBDA8-7E72-4F9B-BEFA-CA1327E56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5324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71633" y="1196753"/>
            <a:ext cx="103632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Why become an association?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Education, pics (ZSL team),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360" y="6093296"/>
            <a:ext cx="11329259" cy="648072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43339" y="6004875"/>
            <a:ext cx="11833628" cy="756027"/>
            <a:chOff x="0" y="0"/>
            <a:chExt cx="9773920" cy="935990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58720" cy="92583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1100" y="0"/>
              <a:ext cx="2484755" cy="93599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1245" y="0"/>
              <a:ext cx="2484755" cy="93599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9800" y="0"/>
              <a:ext cx="2484120" cy="9359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066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What this means….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07435" y="2132857"/>
            <a:ext cx="10094912" cy="348925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GB" dirty="0"/>
              <a:t>Membership</a:t>
            </a:r>
          </a:p>
          <a:p>
            <a:pPr lvl="0"/>
            <a:r>
              <a:rPr lang="en-GB" dirty="0"/>
              <a:t>Committee</a:t>
            </a:r>
          </a:p>
          <a:p>
            <a:pPr lvl="0"/>
            <a:r>
              <a:rPr lang="en-GB" dirty="0"/>
              <a:t>Volunteers</a:t>
            </a:r>
          </a:p>
          <a:p>
            <a:pPr lvl="0"/>
            <a:r>
              <a:rPr lang="en-GB" dirty="0"/>
              <a:t>Voting Rights</a:t>
            </a:r>
          </a:p>
          <a:p>
            <a:pPr lvl="0"/>
            <a:r>
              <a:rPr lang="en-GB" dirty="0"/>
              <a:t>AZEVN Conference</a:t>
            </a:r>
          </a:p>
          <a:p>
            <a:pPr lvl="0"/>
            <a:r>
              <a:rPr lang="en-GB" dirty="0"/>
              <a:t>Professionalism- NFP</a:t>
            </a:r>
          </a:p>
          <a:p>
            <a:pPr lvl="0"/>
            <a:r>
              <a:rPr lang="en-GB" dirty="0"/>
              <a:t>Proactive/reactive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79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5413" y="980729"/>
            <a:ext cx="10363200" cy="1362075"/>
          </a:xfrm>
        </p:spPr>
        <p:txBody>
          <a:bodyPr anchor="t"/>
          <a:lstStyle>
            <a:lvl1pPr algn="l">
              <a:defRPr sz="4000" b="1" cap="all" baseline="0"/>
            </a:lvl1pPr>
          </a:lstStyle>
          <a:p>
            <a:r>
              <a:rPr lang="en-US" dirty="0"/>
              <a:t>What will the association do..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Annual conference</a:t>
            </a:r>
          </a:p>
          <a:p>
            <a:pPr lvl="0"/>
            <a:r>
              <a:rPr lang="en-US" dirty="0"/>
              <a:t>Newsletter</a:t>
            </a:r>
          </a:p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02F6A-89C1-41F7-A9B1-F66068780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13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What we will vote on tomorrow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927648" y="2060848"/>
            <a:ext cx="5384800" cy="3777283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Constitution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Webpage?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CBAA-B935-4C92-A690-1B2B41C67A41}" type="datetime1">
              <a:rPr lang="en-GB" smtClean="0"/>
              <a:t>27/03/2026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02F6A-89C1-41F7-A9B1-F66068780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55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What we need from you..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A3F6-6C52-47CC-9F0E-A1ADA9805A60}" type="datetime1">
              <a:rPr lang="en-GB" smtClean="0"/>
              <a:t>27/03/2026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02F6A-89C1-41F7-A9B1-F6606878089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Box 9"/>
          <p:cNvSpPr txBox="1"/>
          <p:nvPr userDrawn="1"/>
        </p:nvSpPr>
        <p:spPr>
          <a:xfrm>
            <a:off x="2255573" y="2564905"/>
            <a:ext cx="8160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CPD ideas/topics</a:t>
            </a:r>
          </a:p>
          <a:p>
            <a:r>
              <a:rPr lang="en-GB" sz="1800" dirty="0"/>
              <a:t>Posters</a:t>
            </a:r>
          </a:p>
          <a:p>
            <a:r>
              <a:rPr lang="en-GB" sz="1800" dirty="0"/>
              <a:t>Talks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966086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Summary from Committee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16C8-FF22-4880-A2B3-7AA35B1645E7}" type="datetime1">
              <a:rPr lang="en-GB" smtClean="0"/>
              <a:t>27/03/2026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02F6A-89C1-41F7-A9B1-F6606878089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815413" y="2492897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Budget summary</a:t>
            </a:r>
          </a:p>
          <a:p>
            <a:r>
              <a:rPr lang="en-GB" sz="1800" dirty="0"/>
              <a:t>Social</a:t>
            </a:r>
            <a:r>
              <a:rPr lang="en-GB" sz="1800" baseline="0" dirty="0"/>
              <a:t> Media- No of likes/ posts / follows</a:t>
            </a:r>
          </a:p>
          <a:p>
            <a:r>
              <a:rPr lang="en-GB" sz="1800" baseline="0" dirty="0"/>
              <a:t>Secretary- number on mailing list 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86131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F8D87-952A-4FC4-B6CE-AD9D490DB328}" type="datetime1">
              <a:rPr lang="en-GB" smtClean="0"/>
              <a:t>27/03/2026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02F6A-89C1-41F7-A9B1-F66068780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43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jpeg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7.jpeg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85000">
              <a:schemeClr val="bg2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2304" y="-199344"/>
            <a:ext cx="3240360" cy="201242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2952" y="83671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AGM – PART 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E0FCC-6F40-4835-9D6F-FE2ACEE2BA54}" type="datetime1">
              <a:rPr lang="en-GB" smtClean="0"/>
              <a:t>27/03/2026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02F6A-89C1-41F7-A9B1-F66068780892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219F8A-47CC-43B7-90E7-1B11F88B4A9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29918" r="19671" b="11150"/>
          <a:stretch>
            <a:fillRect/>
          </a:stretch>
        </p:blipFill>
        <p:spPr>
          <a:xfrm>
            <a:off x="1859561" y="6001938"/>
            <a:ext cx="1511718" cy="7557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7FD185E-0C70-0CBE-FB11-629335E620E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6001939"/>
            <a:ext cx="1527001" cy="7557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99FB886-6BF7-01DF-7AF5-4691A1FB448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7" b="12952"/>
          <a:stretch>
            <a:fillRect/>
          </a:stretch>
        </p:blipFill>
        <p:spPr>
          <a:xfrm>
            <a:off x="4865644" y="6009573"/>
            <a:ext cx="1533563" cy="7399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D9CB000-CB3B-D2CA-75A3-30DDB84E400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708" y="6009573"/>
            <a:ext cx="1408743" cy="736667"/>
          </a:xfrm>
          <a:prstGeom prst="rect">
            <a:avLst/>
          </a:prstGeom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CE2A93E-80E5-7A68-C956-1ACAC2A79EB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00"/>
          <a:stretch>
            <a:fillRect/>
          </a:stretch>
        </p:blipFill>
        <p:spPr>
          <a:xfrm>
            <a:off x="3371278" y="6004875"/>
            <a:ext cx="1500517" cy="75279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FDD1AB2-2BFA-3D06-8437-B1F5732F719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224" y="6001396"/>
            <a:ext cx="1317043" cy="74992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57C1208-C06B-8D72-1D1F-AE16DB92C71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9" t="1497" r="24633" b="13504"/>
          <a:stretch>
            <a:fillRect/>
          </a:stretch>
        </p:blipFill>
        <p:spPr>
          <a:xfrm>
            <a:off x="9219194" y="6001396"/>
            <a:ext cx="1374030" cy="74484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85E8545-3101-2CC5-282C-68E2C83F0024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451" y="6001396"/>
            <a:ext cx="1408743" cy="74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455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3A179-4888-928F-1A4A-5CAA433B8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3"/>
                </a:solidFill>
              </a:rPr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04BD2-1E4D-482F-C988-21463C439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9576" y="2132857"/>
            <a:ext cx="7571184" cy="2160240"/>
          </a:xfrm>
        </p:spPr>
        <p:txBody>
          <a:bodyPr/>
          <a:lstStyle/>
          <a:p>
            <a:r>
              <a:rPr lang="en-GB" sz="2000" dirty="0"/>
              <a:t>Photo / image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1CF9370-7D8E-E018-C9F4-16DE4FB0CE68}"/>
              </a:ext>
            </a:extLst>
          </p:cNvPr>
          <p:cNvSpPr txBox="1">
            <a:spLocks/>
          </p:cNvSpPr>
          <p:nvPr/>
        </p:nvSpPr>
        <p:spPr>
          <a:xfrm>
            <a:off x="524690" y="4606934"/>
            <a:ext cx="3312368" cy="123326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>
                <a:solidFill>
                  <a:schemeClr val="tx2"/>
                </a:solidFill>
              </a:rPr>
              <a:t>Speaker Name</a:t>
            </a:r>
          </a:p>
          <a:p>
            <a:pPr algn="l"/>
            <a:r>
              <a:rPr lang="en-GB" sz="2800" b="1" dirty="0">
                <a:solidFill>
                  <a:schemeClr val="tx2"/>
                </a:solidFill>
              </a:rPr>
              <a:t>Place of work</a:t>
            </a:r>
          </a:p>
        </p:txBody>
      </p:sp>
    </p:spTree>
    <p:extLst>
      <p:ext uri="{BB962C8B-B14F-4D97-AF65-F5344CB8AC3E}">
        <p14:creationId xmlns:p14="http://schemas.microsoft.com/office/powerpoint/2010/main" val="2438861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DFA78-B949-752D-E39C-589A71549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498" y="263767"/>
            <a:ext cx="6336704" cy="1143000"/>
          </a:xfrm>
        </p:spPr>
        <p:txBody>
          <a:bodyPr/>
          <a:lstStyle/>
          <a:p>
            <a:pPr algn="l"/>
            <a:r>
              <a:rPr lang="en-GB" b="1" dirty="0">
                <a:solidFill>
                  <a:schemeClr val="accent3"/>
                </a:solidFill>
              </a:rPr>
              <a:t>Conflict of Interest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E3073-3EB8-62DA-EF32-C61F8988A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4945" y="1712947"/>
            <a:ext cx="9330900" cy="302236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en-GB" sz="2800" dirty="0">
                <a:solidFill>
                  <a:schemeClr val="tx2"/>
                </a:solidFill>
                <a:latin typeface="+mn-lt"/>
              </a:rPr>
              <a:t>I have financial interest, arrangement or affiliation with: (example)</a:t>
            </a:r>
          </a:p>
          <a:p>
            <a:pPr algn="l"/>
            <a:endParaRPr lang="en-GB" sz="2800" b="1" dirty="0">
              <a:latin typeface="+mn-lt"/>
            </a:endParaRPr>
          </a:p>
          <a:p>
            <a:pPr algn="l"/>
            <a:r>
              <a:rPr lang="en-GB" sz="2800" b="1" dirty="0">
                <a:solidFill>
                  <a:schemeClr val="tx2"/>
                </a:solidFill>
                <a:latin typeface="+mn-lt"/>
              </a:rPr>
              <a:t>	</a:t>
            </a:r>
            <a:r>
              <a:rPr lang="en-GB" sz="2800" b="1" dirty="0" err="1">
                <a:solidFill>
                  <a:schemeClr val="tx2"/>
                </a:solidFill>
                <a:latin typeface="+mn-lt"/>
              </a:rPr>
              <a:t>LagoLearn</a:t>
            </a:r>
            <a:r>
              <a:rPr lang="en-GB" sz="2800" dirty="0">
                <a:solidFill>
                  <a:schemeClr val="tx2"/>
                </a:solidFill>
                <a:latin typeface="+mn-lt"/>
              </a:rPr>
              <a:t>	</a:t>
            </a:r>
            <a:r>
              <a:rPr lang="en-GB" sz="2800" dirty="0">
                <a:solidFill>
                  <a:schemeClr val="tx2"/>
                </a:solidFill>
              </a:rPr>
              <a:t>  	Director</a:t>
            </a:r>
            <a:endParaRPr lang="en-GB" sz="2800" dirty="0">
              <a:solidFill>
                <a:schemeClr val="tx2"/>
              </a:solidFill>
              <a:latin typeface="+mn-lt"/>
              <a:ea typeface="Calibri"/>
              <a:cs typeface="Calibri"/>
            </a:endParaRPr>
          </a:p>
          <a:p>
            <a:pPr algn="l"/>
            <a:r>
              <a:rPr lang="en-GB" sz="2800" b="1" dirty="0">
                <a:solidFill>
                  <a:schemeClr val="tx2"/>
                </a:solidFill>
                <a:latin typeface="+mn-lt"/>
              </a:rPr>
              <a:t>	BVNA</a:t>
            </a:r>
            <a:r>
              <a:rPr lang="en-GB" sz="2800" dirty="0">
                <a:solidFill>
                  <a:schemeClr val="tx2"/>
                </a:solidFill>
                <a:latin typeface="+mn-lt"/>
              </a:rPr>
              <a:t>		</a:t>
            </a:r>
            <a:r>
              <a:rPr lang="en-GB" sz="2800" dirty="0">
                <a:solidFill>
                  <a:schemeClr val="tx2"/>
                </a:solidFill>
              </a:rPr>
              <a:t>   </a:t>
            </a:r>
            <a:r>
              <a:rPr lang="en-GB" sz="2800" dirty="0">
                <a:solidFill>
                  <a:schemeClr val="tx2"/>
                </a:solidFill>
                <a:latin typeface="+mn-lt"/>
              </a:rPr>
              <a:t>President</a:t>
            </a:r>
            <a:endParaRPr lang="en-GB" sz="2800" dirty="0">
              <a:solidFill>
                <a:schemeClr val="tx2"/>
              </a:solidFill>
              <a:latin typeface="+mn-lt"/>
              <a:ea typeface="Calibri"/>
              <a:cs typeface="Calibri"/>
            </a:endParaRPr>
          </a:p>
          <a:p>
            <a:pPr algn="l"/>
            <a:r>
              <a:rPr lang="en-GB" sz="2800" b="1" dirty="0">
                <a:solidFill>
                  <a:schemeClr val="tx2"/>
                </a:solidFill>
                <a:latin typeface="+mn-lt"/>
              </a:rPr>
              <a:t>	RWAF     </a:t>
            </a:r>
            <a:r>
              <a:rPr lang="en-GB" sz="2800" dirty="0">
                <a:solidFill>
                  <a:schemeClr val="tx2"/>
                </a:solidFill>
              </a:rPr>
              <a:t>  </a:t>
            </a:r>
            <a:r>
              <a:rPr lang="en-GB" sz="2800" dirty="0">
                <a:solidFill>
                  <a:schemeClr val="tx2"/>
                </a:solidFill>
                <a:latin typeface="+mn-lt"/>
              </a:rPr>
              <a:t>	Volunteer</a:t>
            </a:r>
            <a:endParaRPr lang="en-GB" sz="2800" dirty="0">
              <a:solidFill>
                <a:schemeClr val="tx2"/>
              </a:solidFill>
              <a:latin typeface="+mn-lt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4335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DFA78-B949-752D-E39C-589A71549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498" y="349626"/>
            <a:ext cx="6336704" cy="1143000"/>
          </a:xfrm>
        </p:spPr>
        <p:txBody>
          <a:bodyPr/>
          <a:lstStyle/>
          <a:p>
            <a:pPr algn="l"/>
            <a:r>
              <a:rPr lang="en-GB" b="1" dirty="0">
                <a:solidFill>
                  <a:schemeClr val="accent3"/>
                </a:solidFill>
              </a:rPr>
              <a:t>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FB0E2-78CC-F792-14C2-24D4D7E25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661" y="1828221"/>
            <a:ext cx="11005549" cy="3793887"/>
          </a:xfrm>
        </p:spPr>
        <p:txBody>
          <a:bodyPr lIns="91440" tIns="45720" rIns="91440" bIns="45720" anchor="t"/>
          <a:lstStyle/>
          <a:p>
            <a:r>
              <a:rPr lang="en-GB" sz="2800" dirty="0">
                <a:solidFill>
                  <a:schemeClr val="tx2"/>
                </a:solidFill>
              </a:rPr>
              <a:t>Font at least 28pt and this colour to use as main text body</a:t>
            </a:r>
          </a:p>
          <a:p>
            <a:endParaRPr lang="en-GB" sz="2800" dirty="0">
              <a:solidFill>
                <a:schemeClr val="tx2"/>
              </a:solidFill>
            </a:endParaRPr>
          </a:p>
          <a:p>
            <a:r>
              <a:rPr lang="en-GB" sz="2800" dirty="0">
                <a:solidFill>
                  <a:schemeClr val="accent3"/>
                </a:solidFill>
              </a:rPr>
              <a:t>If changing text</a:t>
            </a:r>
            <a:r>
              <a:rPr lang="en-GB" sz="2800" dirty="0">
                <a:solidFill>
                  <a:schemeClr val="accent4"/>
                </a:solidFill>
              </a:rPr>
              <a:t> colour as a highlight, </a:t>
            </a:r>
            <a:r>
              <a:rPr lang="en-GB" sz="2800" dirty="0">
                <a:solidFill>
                  <a:schemeClr val="accent2"/>
                </a:solidFill>
              </a:rPr>
              <a:t>please only use </a:t>
            </a:r>
            <a:r>
              <a:rPr lang="en-GB" sz="2800" dirty="0">
                <a:solidFill>
                  <a:schemeClr val="accent6"/>
                </a:solidFill>
              </a:rPr>
              <a:t>these specified </a:t>
            </a:r>
            <a:r>
              <a:rPr lang="en-GB" sz="2800" dirty="0">
                <a:solidFill>
                  <a:schemeClr val="accent5"/>
                </a:solidFill>
              </a:rPr>
              <a:t>‘theme’ colours</a:t>
            </a:r>
            <a:endParaRPr lang="en-GB" sz="2800" dirty="0">
              <a:solidFill>
                <a:schemeClr val="accent5"/>
              </a:solidFill>
              <a:ea typeface="Calibri"/>
              <a:cs typeface="Calibri"/>
            </a:endParaRPr>
          </a:p>
          <a:p>
            <a:endParaRPr lang="en-GB" sz="2800" dirty="0">
              <a:solidFill>
                <a:schemeClr val="accent5"/>
              </a:solidFill>
            </a:endParaRPr>
          </a:p>
          <a:p>
            <a:r>
              <a:rPr lang="en-GB" sz="2800" dirty="0">
                <a:solidFill>
                  <a:schemeClr val="tx2"/>
                </a:solidFill>
              </a:rPr>
              <a:t>Add photos / images / diagrams to each slide</a:t>
            </a:r>
          </a:p>
        </p:txBody>
      </p:sp>
    </p:spTree>
    <p:extLst>
      <p:ext uri="{BB962C8B-B14F-4D97-AF65-F5344CB8AC3E}">
        <p14:creationId xmlns:p14="http://schemas.microsoft.com/office/powerpoint/2010/main" val="3604963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DFA78-B949-752D-E39C-589A71549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498" y="349626"/>
            <a:ext cx="6264696" cy="1143000"/>
          </a:xfrm>
        </p:spPr>
        <p:txBody>
          <a:bodyPr/>
          <a:lstStyle/>
          <a:p>
            <a:pPr algn="l"/>
            <a:r>
              <a:rPr lang="en-GB" b="1" dirty="0">
                <a:solidFill>
                  <a:schemeClr val="accent3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FB0E2-78CC-F792-14C2-24D4D7E25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900" y="2053601"/>
            <a:ext cx="10426000" cy="3568507"/>
          </a:xfrm>
        </p:spPr>
        <p:txBody>
          <a:bodyPr lIns="91440" tIns="45720" rIns="91440" bIns="45720" anchor="t"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tx2"/>
                </a:solidFill>
              </a:rPr>
              <a:t>Bullet points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tx2"/>
                </a:solidFill>
              </a:rPr>
              <a:t>Include key learning objectives</a:t>
            </a:r>
            <a:endParaRPr lang="en-GB" sz="2800" b="1" dirty="0">
              <a:solidFill>
                <a:schemeClr val="tx2"/>
              </a:solidFill>
              <a:ea typeface="Calibri"/>
              <a:cs typeface="Calibri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tx2"/>
                </a:solidFill>
              </a:rPr>
              <a:t>Highlight main transferable skills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tx2"/>
                </a:solidFill>
              </a:rPr>
              <a:t>State main take home message</a:t>
            </a:r>
            <a:endParaRPr lang="en-GB" sz="2800" b="1" dirty="0">
              <a:solidFill>
                <a:schemeClr val="tx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2138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</TotalTime>
  <Words>97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TITLE</vt:lpstr>
      <vt:lpstr>Conflict of Interest</vt:lpstr>
      <vt:lpstr>Heading</vt:lpstr>
      <vt:lpstr>Summary</vt:lpstr>
    </vt:vector>
  </TitlesOfParts>
  <Company>ZSL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AGM – PART 1</dc:title>
  <dc:creator>Sophie Barnes</dc:creator>
  <cp:lastModifiedBy>Hayley Ayers</cp:lastModifiedBy>
  <cp:revision>182</cp:revision>
  <dcterms:created xsi:type="dcterms:W3CDTF">2016-04-28T12:13:16Z</dcterms:created>
  <dcterms:modified xsi:type="dcterms:W3CDTF">2026-03-27T08:48:12Z</dcterms:modified>
</cp:coreProperties>
</file>